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257" r:id="rId5"/>
    <p:sldId id="258" r:id="rId6"/>
    <p:sldId id="260" r:id="rId7"/>
    <p:sldId id="261" r:id="rId8"/>
    <p:sldId id="279" r:id="rId9"/>
    <p:sldId id="264" r:id="rId10"/>
    <p:sldId id="262" r:id="rId11"/>
    <p:sldId id="295" r:id="rId12"/>
    <p:sldId id="296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293" r:id="rId21"/>
    <p:sldId id="274" r:id="rId22"/>
    <p:sldId id="271" r:id="rId23"/>
    <p:sldId id="272" r:id="rId24"/>
    <p:sldId id="273" r:id="rId25"/>
    <p:sldId id="275" r:id="rId26"/>
    <p:sldId id="276" r:id="rId27"/>
    <p:sldId id="277" r:id="rId28"/>
    <p:sldId id="278" r:id="rId29"/>
    <p:sldId id="281" r:id="rId30"/>
    <p:sldId id="294" r:id="rId31"/>
    <p:sldId id="301" r:id="rId32"/>
    <p:sldId id="299" r:id="rId33"/>
    <p:sldId id="297" r:id="rId34"/>
    <p:sldId id="298" r:id="rId35"/>
    <p:sldId id="28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4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9E48A-B693-0472-E905-B0F001749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83BA1C-818D-DB22-BA73-8A306337B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CA4F6-D1B5-8710-F9E9-2D9BD2DD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A85B9-5C09-367B-012F-28BA4EC5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ABCE56-F35E-AC60-F981-B1053B42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6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1BBBF-ED33-F297-4C9D-2BE3B60A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E806A9-70D1-A321-1796-6AF7CF349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D18AD-EC7E-0738-9FD4-4B1F1F44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D5778-1B26-92B3-B3C8-5D6DAE88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4FF6DE-20C4-AA07-4D7C-5B050624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9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83BDE3-7B3A-D699-0FFD-0F0B20B98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E6364E-3B6A-C739-EB78-010B4F7B9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48815-D809-E58E-697C-568B95F0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74E3C-BBBA-1548-1827-324C17947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B391B-F62F-B744-66FC-3E845BFB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3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AB443-C211-E969-69EB-ACE3295A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7437B-153E-C87F-810D-70E9ADA9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AE5FAF-EA2D-CF3E-E70D-794A778D8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1DBE2-07A7-6D4E-0D2F-326DCF9D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30567-6EE0-B96F-77D8-9313AE2B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56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73BC8-EDEB-2914-4D06-00385329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73DB4E-17D3-B4E8-8CBB-CAC7DBEDF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906F9-36C6-02AC-3F48-695394B2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E17D58-BCE5-73B6-5039-43FEB551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58C1D-E131-BC0C-C541-BF4D1063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7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8C91-8BDB-AD65-793D-0D71D8E9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A1FAE-222A-8FE8-76FA-35658C8BC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B46BA7-296A-7328-1EC0-454835D74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A79E10-9EA9-3DA9-7D09-8B83DD71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E9DF20-C79A-3109-665C-2EBC438B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CF6F84-7508-27DA-0E92-8D9125A2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02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52422-0E98-085B-EAD7-53D779C6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6E036-A8C2-2083-E866-A1ADEC12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85589-9F7E-383C-C138-8079A87BC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F41B5F-A83A-772E-875C-D4662EA41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98D6AA-E148-C2CF-A322-220715D2F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932AC2-BCE8-378F-E4A3-99E75AAF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4C69E5-6768-6C0C-8346-D0BD7F2F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D10B46-095F-E31F-BD0B-A168ADF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1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03A54-5FB8-4A88-725B-E5CDAB8A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852785-FD1E-E93F-4EE8-4FCB8F0FA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44D1A1-C37E-C60A-1CA2-477C61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CD773E-2E45-893E-FFEB-08560F6A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2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66236-C084-8E20-E0D0-6B407207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362D5E-2768-B560-F9E8-62964B7F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97296-8BC8-2D53-7716-4AC39285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C533E-C218-9B01-48ED-3B30424A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42E68-4EC2-958A-19B1-CB3DE4B43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189DCD-8706-894D-9C3B-9F5C403F6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250745-EFCC-E111-CBCD-807B3ED2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8337EB-A5BE-83CC-BC89-83CEFD7B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29A58A-EA06-8F49-060A-08D7641A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9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D544D-D877-B6F1-ED71-ABE909B0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9BBCE5-E370-9946-7DA5-CE0265CB4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3B475F-3E63-3E38-80B4-3E763099E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9C0654-0221-F361-AF8C-9BAE477D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908021-07B9-CB15-B198-7EC4E923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E4C1A5-E0EB-9AE1-747C-A2DC716F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0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B2135D-AB3C-25CB-76EF-6A7B5D38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2F5F7-7B57-61F3-2A50-441F44C07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BD476-4F9D-CCFC-F7A4-1CC1A5C14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63B2B-75D2-4DBA-B20A-1C29E676570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A4155-3A6B-3B69-259C-4F249C05E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8D778-4AAF-258B-4A00-187D46476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55F98E-738C-416F-AD5D-961C519E5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0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50E5E-2A1E-0224-4332-5B114C1D5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</a:p>
        </p:txBody>
      </p:sp>
    </p:spTree>
    <p:extLst>
      <p:ext uri="{BB962C8B-B14F-4D97-AF65-F5344CB8AC3E}">
        <p14:creationId xmlns:p14="http://schemas.microsoft.com/office/powerpoint/2010/main" val="384911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C0A9A-866C-803A-F3CB-45D8F484D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72400C-4DFF-4250-0040-A92A7FA2BD68}"/>
              </a:ext>
            </a:extLst>
          </p:cNvPr>
          <p:cNvSpPr txBox="1"/>
          <p:nvPr/>
        </p:nvSpPr>
        <p:spPr>
          <a:xfrm>
            <a:off x="548202" y="34468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지역별 토지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F63ACC-8885-537D-BBD2-AF4218D70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1069920"/>
            <a:ext cx="2735187" cy="1519548"/>
          </a:xfrm>
          <a:prstGeom prst="rect">
            <a:avLst/>
          </a:prstGeom>
        </p:spPr>
      </p:pic>
      <p:pic>
        <p:nvPicPr>
          <p:cNvPr id="8" name="그림 7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03F8CC-942C-E6DF-55E6-926871628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14" y="1069920"/>
            <a:ext cx="2735187" cy="1519548"/>
          </a:xfrm>
          <a:prstGeom prst="rect">
            <a:avLst/>
          </a:prstGeom>
        </p:spPr>
      </p:pic>
      <p:pic>
        <p:nvPicPr>
          <p:cNvPr id="11" name="그림 10" descr="텍스트, 라인, 그래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562605-2772-2698-C11A-CFBFB1208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28" y="1069921"/>
            <a:ext cx="2735187" cy="1519548"/>
          </a:xfrm>
          <a:prstGeom prst="rect">
            <a:avLst/>
          </a:prstGeom>
        </p:spPr>
      </p:pic>
      <p:pic>
        <p:nvPicPr>
          <p:cNvPr id="14" name="그림 13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50133A-F0EE-4EA1-95BA-F4DE00DA9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43" y="1069920"/>
            <a:ext cx="2735188" cy="151954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5AE14A-9BB7-F54F-F5A8-8E4ED47C8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900" y="2787717"/>
            <a:ext cx="2735187" cy="1519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AA344B-A3EE-7DEA-B619-05F98C14F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813" y="2783487"/>
            <a:ext cx="2735186" cy="15195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5CD57B-70EF-6215-4D57-2F9B880174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2727" y="2783486"/>
            <a:ext cx="2735187" cy="15195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2DF241-3D93-1B97-968C-5117737B98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4640" y="2783486"/>
            <a:ext cx="2735188" cy="15195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8433B1-B55F-C4AD-44EE-D9A6A315D1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202" y="4497054"/>
            <a:ext cx="2685885" cy="1492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D408F4-9DFA-6F01-A215-F99BF605B7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813" y="4497052"/>
            <a:ext cx="2735186" cy="15195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1A376B-1041-C607-AE4C-B6E63CDDBD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2725" y="4497052"/>
            <a:ext cx="2735187" cy="1519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FF4904-E531-FD7B-1D7C-F4C92EE480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4638" y="4497052"/>
            <a:ext cx="2735186" cy="15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5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C7044-DC4A-5E0C-52CC-9740E147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7090CA05-A904-CC23-8E89-533990D9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9862" y="4497047"/>
            <a:ext cx="2735186" cy="15195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C40ACDE-43E5-6266-6CAB-DC73F57D8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0337" y="4498922"/>
            <a:ext cx="2735186" cy="15195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D76FD8A-8B51-A0AC-F88A-141A857D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812" y="4497049"/>
            <a:ext cx="2735186" cy="15195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0C9852-7F32-7CA0-8AC2-F4542248D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99" y="4501278"/>
            <a:ext cx="2727574" cy="15153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FD9745-59AF-F5A3-CA47-702B8C687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4636" y="2783484"/>
            <a:ext cx="2735186" cy="15195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9D5E39-B89C-A60E-BA80-68557536B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2724" y="2783485"/>
            <a:ext cx="2735187" cy="15195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B3D6540-C790-CEE2-4D3D-278D5B910C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812" y="2783484"/>
            <a:ext cx="2735186" cy="15195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30235A-5C9E-E49D-FC9E-725ADD4B3E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900" y="2787716"/>
            <a:ext cx="2735186" cy="15195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E26914-4202-B563-EEF2-49104A9A68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4637" y="1069920"/>
            <a:ext cx="2735186" cy="15195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37B1A6-FDCB-E705-401F-3A0DC57A3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2725" y="1069919"/>
            <a:ext cx="2735187" cy="15195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9A2BF6-BEDC-56AE-9DE4-C7152CEE7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813" y="1069919"/>
            <a:ext cx="2735186" cy="15195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FC5CBA-6DE2-C444-5370-66015726F6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99" y="1069919"/>
            <a:ext cx="2735188" cy="1519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850B2-0B84-E171-C507-167ECCCF2A78}"/>
              </a:ext>
            </a:extLst>
          </p:cNvPr>
          <p:cNvSpPr txBox="1"/>
          <p:nvPr/>
        </p:nvSpPr>
        <p:spPr>
          <a:xfrm>
            <a:off x="548202" y="34468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지역별 토지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22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23435-9CDE-2C63-9F69-1EB24519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7C5990A-0B8E-6CC5-7A7C-D57C52FE4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2248" y="1069919"/>
            <a:ext cx="2735185" cy="15195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1308B9-9FA1-C7A1-C54D-D9C780A1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113" y="1069922"/>
            <a:ext cx="2744410" cy="152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6D7519-F826-395A-D642-50C7E2DF6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810" y="1069919"/>
            <a:ext cx="2735186" cy="15195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C399C6-A990-5380-4AA3-7BF78A24E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99" y="1069922"/>
            <a:ext cx="2735186" cy="1519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ACDDD-2E83-156D-5E98-BD54CE76E4D0}"/>
              </a:ext>
            </a:extLst>
          </p:cNvPr>
          <p:cNvSpPr txBox="1"/>
          <p:nvPr/>
        </p:nvSpPr>
        <p:spPr>
          <a:xfrm>
            <a:off x="548202" y="34468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지역별 토지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94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36048-1762-1391-0D1F-4E5BEA069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B69569-9F05-38D4-FE1E-B90B48434493}"/>
              </a:ext>
            </a:extLst>
          </p:cNvPr>
          <p:cNvSpPr txBox="1"/>
          <p:nvPr/>
        </p:nvSpPr>
        <p:spPr>
          <a:xfrm>
            <a:off x="548202" y="344680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충청북도 도로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FB1AF8-3AE5-AAD9-D53B-FA29356D6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613" y="1572597"/>
            <a:ext cx="5707535" cy="3170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F9DC8B-3F25-C732-D625-70F2F957D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350" y="1572597"/>
            <a:ext cx="5707535" cy="31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8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2E6A-9447-ACF7-3B67-49F577448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D0FD13-AF52-93B6-A630-5ED28F04CE14}"/>
              </a:ext>
            </a:extLst>
          </p:cNvPr>
          <p:cNvSpPr txBox="1"/>
          <p:nvPr/>
        </p:nvSpPr>
        <p:spPr>
          <a:xfrm>
            <a:off x="548202" y="344680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지역별 도로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3BE457-C9E6-9F95-06F4-7F1396242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1" y="1069919"/>
            <a:ext cx="4246345" cy="23590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F097E3-32FA-4910-6F63-824BD9070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1" y="3607021"/>
            <a:ext cx="5231338" cy="2906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167EF0-D28E-CFF7-2C8C-0A5974297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2" y="1069919"/>
            <a:ext cx="4246345" cy="23590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CE18C1-F2FF-4FB0-08BA-A88F08E48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2" y="3607022"/>
            <a:ext cx="5231336" cy="29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F5BA4-CC6C-0504-AE2C-3A345224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69458E-9912-97AB-8E9A-43059B3C8635}"/>
              </a:ext>
            </a:extLst>
          </p:cNvPr>
          <p:cNvSpPr txBox="1"/>
          <p:nvPr/>
        </p:nvSpPr>
        <p:spPr>
          <a:xfrm>
            <a:off x="548202" y="34468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지역별 도로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3AC8C5-322F-AC0F-5C0E-DBDAF7E7D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1" y="1069919"/>
            <a:ext cx="4246345" cy="23590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D5C950-6D67-DA6C-F400-EF13871FA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1" y="3607021"/>
            <a:ext cx="5231338" cy="2906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F10CA7-4668-42DD-252D-53000A6E7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2" y="1069919"/>
            <a:ext cx="4246345" cy="23590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B0AF4F-EC20-5CDA-5B25-A54FDE1FD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2" y="3607022"/>
            <a:ext cx="5231336" cy="29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9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F8AC2-D4DF-A0A0-ED4E-590706328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9A97AC-15F0-AD57-0A06-6D987E6333C0}"/>
              </a:ext>
            </a:extLst>
          </p:cNvPr>
          <p:cNvSpPr txBox="1"/>
          <p:nvPr/>
        </p:nvSpPr>
        <p:spPr>
          <a:xfrm>
            <a:off x="548202" y="34468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지역별 도로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7EA308-B45A-D006-2321-B72813F9A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2" y="1069919"/>
            <a:ext cx="4246343" cy="23590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9F782F-F294-1153-06A4-92FF5C1F5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2" y="3607021"/>
            <a:ext cx="5231336" cy="2906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CB4239-35D3-5F59-DF25-B1B8D7EAE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3" y="1069919"/>
            <a:ext cx="4246343" cy="23590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5E9045-B507-BB41-CD55-A6F5C2BE7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3" y="3607022"/>
            <a:ext cx="5231334" cy="29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02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226AF-93BD-7C8D-02CD-C243627AB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1BA94F-678D-F6F8-4BEB-CD8727F78A1C}"/>
              </a:ext>
            </a:extLst>
          </p:cNvPr>
          <p:cNvSpPr txBox="1"/>
          <p:nvPr/>
        </p:nvSpPr>
        <p:spPr>
          <a:xfrm>
            <a:off x="548202" y="34468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지역별 도로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5873B-02B4-AF99-1261-BDEDFEFB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2" y="1069919"/>
            <a:ext cx="4246343" cy="2359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E06945-9DA1-1743-702E-C0529DF6A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2" y="3607021"/>
            <a:ext cx="5231336" cy="29062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4D0497-7863-63C9-9724-45299D88D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3" y="1069919"/>
            <a:ext cx="4246343" cy="2359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903FEF-A67C-AC64-1B1D-5239C501E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3" y="3607022"/>
            <a:ext cx="5231334" cy="29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66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9C11C-DA96-D2EE-E06F-D830535BD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AA3C00-8DB3-1695-102D-8DE90C42CB3F}"/>
              </a:ext>
            </a:extLst>
          </p:cNvPr>
          <p:cNvSpPr txBox="1"/>
          <p:nvPr/>
        </p:nvSpPr>
        <p:spPr>
          <a:xfrm>
            <a:off x="548202" y="34468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지역별 도로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74BF4D-757F-2789-BA21-5661413D3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2" y="1069919"/>
            <a:ext cx="4246342" cy="2359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AABD99-B23E-4E03-6A3A-C6557B40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3" y="3607021"/>
            <a:ext cx="5231334" cy="29062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E7C7E8-7046-3760-8887-5E8825489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3" y="1069919"/>
            <a:ext cx="4246342" cy="2359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94C3B-9D93-8B87-C7AD-AB87D8D22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4" y="3607022"/>
            <a:ext cx="5231332" cy="29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2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2A26-FA00-11D5-BEAD-D9BC9B5C5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8B3D18-D197-EA61-8CD9-67C9A833618D}"/>
              </a:ext>
            </a:extLst>
          </p:cNvPr>
          <p:cNvSpPr txBox="1"/>
          <p:nvPr/>
        </p:nvSpPr>
        <p:spPr>
          <a:xfrm>
            <a:off x="548202" y="34468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지역별 도로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EA308-A28F-9487-849D-95D62F55F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2" y="1069919"/>
            <a:ext cx="4246342" cy="2359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76CF0E-37F3-CE0F-0B02-79397758B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3" y="3607021"/>
            <a:ext cx="5231334" cy="2906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C32015-5AEC-9422-FAB0-F2ADE3C3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3" y="1069919"/>
            <a:ext cx="4246342" cy="23590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9F469C-11A1-02EB-FE75-9AF4DF0E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4" y="3607022"/>
            <a:ext cx="5231332" cy="29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2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49555-17CE-D201-E048-60F9C9B6C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D8A12A-D6F8-0AD2-F005-6BEE4C2A2A08}"/>
              </a:ext>
            </a:extLst>
          </p:cNvPr>
          <p:cNvSpPr txBox="1"/>
          <p:nvPr/>
        </p:nvSpPr>
        <p:spPr>
          <a:xfrm>
            <a:off x="548202" y="344680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데이터 수집</a:t>
            </a:r>
          </a:p>
        </p:txBody>
      </p:sp>
      <p:pic>
        <p:nvPicPr>
          <p:cNvPr id="3" name="그림 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95C195-B593-B834-5A3F-BEB242C4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24355" r="2087"/>
          <a:stretch>
            <a:fillRect/>
          </a:stretch>
        </p:blipFill>
        <p:spPr>
          <a:xfrm>
            <a:off x="548202" y="1915561"/>
            <a:ext cx="4023798" cy="227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820ED6-D3E3-0E4B-AD64-5079ACF561FD}"/>
              </a:ext>
            </a:extLst>
          </p:cNvPr>
          <p:cNvSpPr txBox="1"/>
          <p:nvPr/>
        </p:nvSpPr>
        <p:spPr>
          <a:xfrm>
            <a:off x="750844" y="900845"/>
            <a:ext cx="853381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1) </a:t>
            </a:r>
            <a:r>
              <a:rPr lang="ko-KR" altLang="en-US" dirty="0"/>
              <a:t>충청북도 지적통계 </a:t>
            </a:r>
            <a:r>
              <a:rPr lang="en-US" altLang="ko-KR" dirty="0"/>
              <a:t>(2015.12.31~2025.09.30)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https://www.chungbuk.go.kr/www/selectBbsNttList.do?bbsNo=100&amp;key=658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CCAA80-C014-5A24-B61F-CF21EF0E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57" y="1753859"/>
            <a:ext cx="7050291" cy="2435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628C7E-4082-F70F-D626-62CA32AF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686" y="4671868"/>
            <a:ext cx="9230628" cy="1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47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1243C-D083-A425-CE58-F7EE2AE0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B6BA7F-3DE7-B70F-55C4-B3791B46350E}"/>
              </a:ext>
            </a:extLst>
          </p:cNvPr>
          <p:cNvSpPr txBox="1"/>
          <p:nvPr/>
        </p:nvSpPr>
        <p:spPr>
          <a:xfrm>
            <a:off x="548202" y="344680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지역별 도로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EC0E5-5BF7-3B2E-9AF9-16F734974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3" y="1069919"/>
            <a:ext cx="4246340" cy="2359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D7ACE9-B09A-41CF-762C-1FAEA3F2B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4" y="3607021"/>
            <a:ext cx="5231332" cy="2906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DD141B-0040-F910-04C4-003116378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4" y="1069919"/>
            <a:ext cx="4246340" cy="23590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220150-A0CA-FDE7-AC0E-A535F69C8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5" y="3607022"/>
            <a:ext cx="5231330" cy="29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51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042A9-D93D-5645-1F50-EFA2B528C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C7ABC0-8111-5342-DB18-7B8864A917CC}"/>
              </a:ext>
            </a:extLst>
          </p:cNvPr>
          <p:cNvSpPr txBox="1"/>
          <p:nvPr/>
        </p:nvSpPr>
        <p:spPr>
          <a:xfrm>
            <a:off x="548202" y="344680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충청북도 인구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626990-49CE-28ED-130A-DC0BA9C5C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24" y="1448010"/>
            <a:ext cx="5641265" cy="3134036"/>
          </a:xfrm>
          <a:prstGeom prst="rect">
            <a:avLst/>
          </a:prstGeom>
        </p:spPr>
      </p:pic>
      <p:pic>
        <p:nvPicPr>
          <p:cNvPr id="7" name="그림 6" descr="텍스트, 라인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7AC10E-944D-D9A4-2FE0-2651050A1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1" y="1448010"/>
            <a:ext cx="5641267" cy="31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0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CBDA-64C8-C9DE-CC43-74A2E0BB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98C9A5-C3AB-0ACB-681E-F18E78D31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2" y="3784904"/>
            <a:ext cx="4246342" cy="2359079"/>
          </a:xfrm>
          <a:prstGeom prst="rect">
            <a:avLst/>
          </a:prstGeom>
        </p:spPr>
      </p:pic>
      <p:pic>
        <p:nvPicPr>
          <p:cNvPr id="10" name="그림 9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398E1A-3551-C7F5-6ECF-C50117F5A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3" y="1069918"/>
            <a:ext cx="4246342" cy="2359079"/>
          </a:xfrm>
          <a:prstGeom prst="rect">
            <a:avLst/>
          </a:prstGeom>
        </p:spPr>
      </p:pic>
      <p:pic>
        <p:nvPicPr>
          <p:cNvPr id="3" name="그림 2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631930-F40F-CE21-8267-5E6431B19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2" y="1069919"/>
            <a:ext cx="4246342" cy="2359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22088-FC70-9D68-C844-E81A66272655}"/>
              </a:ext>
            </a:extLst>
          </p:cNvPr>
          <p:cNvSpPr txBox="1"/>
          <p:nvPr/>
        </p:nvSpPr>
        <p:spPr>
          <a:xfrm>
            <a:off x="548202" y="344680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지역별 인구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B896F8-BC8A-42D9-B7C4-7A13A4D3C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3" y="3784904"/>
            <a:ext cx="4246342" cy="23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243AC-9E9D-A829-01F8-76BED77F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2C19712-CEED-A165-F5D7-30402D4A2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2" y="3784904"/>
            <a:ext cx="4246342" cy="23590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C503D-9FC0-7F49-73FA-3EC49584E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3" y="1069918"/>
            <a:ext cx="4246342" cy="23590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9BFC96-1C20-521B-06CA-749CCD390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2" y="1069919"/>
            <a:ext cx="4246342" cy="2359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5E119-0CB8-D275-85D9-D46C72E60644}"/>
              </a:ext>
            </a:extLst>
          </p:cNvPr>
          <p:cNvSpPr txBox="1"/>
          <p:nvPr/>
        </p:nvSpPr>
        <p:spPr>
          <a:xfrm>
            <a:off x="548202" y="344680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지역별 인구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4D9B6A-4640-B6AE-8358-BE35940EC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3" y="3784904"/>
            <a:ext cx="4246342" cy="23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60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BCAC-DD86-9EEE-1BC5-3A0268CD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8EFCE96-28E0-7B79-209F-12D76A9D4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3" y="3784904"/>
            <a:ext cx="4246340" cy="23590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9E2EBD-B6B3-6321-277E-4C4B6347D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4" y="1069918"/>
            <a:ext cx="4246340" cy="23590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61E59F-0FA2-DC98-CFBD-E1FE00D72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3" y="1069919"/>
            <a:ext cx="4246340" cy="2359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4E7F6-B4DB-F07F-8B07-F6196DDECF6B}"/>
              </a:ext>
            </a:extLst>
          </p:cNvPr>
          <p:cNvSpPr txBox="1"/>
          <p:nvPr/>
        </p:nvSpPr>
        <p:spPr>
          <a:xfrm>
            <a:off x="548202" y="344680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지역별 인구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BAB9B7A-BE13-F19F-D5A8-E09640793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4" y="3784904"/>
            <a:ext cx="4246340" cy="23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7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0ADD7-83BF-6841-F5D6-DB482CAD3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D4F293-06D1-DD39-E5F2-EAF30E213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3" y="3784904"/>
            <a:ext cx="4246340" cy="23590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BCC26-2E2A-1321-6F4D-E787D8FB9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4" y="1069918"/>
            <a:ext cx="4246340" cy="23590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B42E21-782F-2347-931E-ACB682FEC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3" y="1069919"/>
            <a:ext cx="4246340" cy="2359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C1485-5B88-5619-F345-525821CEA667}"/>
              </a:ext>
            </a:extLst>
          </p:cNvPr>
          <p:cNvSpPr txBox="1"/>
          <p:nvPr/>
        </p:nvSpPr>
        <p:spPr>
          <a:xfrm>
            <a:off x="548202" y="344680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지역별 인구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0F5B1A-6B0D-AF1A-9E1A-E75A2E04C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4" y="3784904"/>
            <a:ext cx="4246340" cy="23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9F469-0F58-3043-D79E-4BD0C95E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38B0BB7-5273-9E2F-953A-E15BCECB3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4" y="3784904"/>
            <a:ext cx="4246338" cy="23590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264245-E6B5-8C63-88CC-81390B525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5" y="1069918"/>
            <a:ext cx="4246338" cy="23590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5D852E-3F65-DA63-1852-059D6DC06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4" y="1069919"/>
            <a:ext cx="4246338" cy="2359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9FAD1-59B0-4F6D-A3EF-FD980B39A3FE}"/>
              </a:ext>
            </a:extLst>
          </p:cNvPr>
          <p:cNvSpPr txBox="1"/>
          <p:nvPr/>
        </p:nvSpPr>
        <p:spPr>
          <a:xfrm>
            <a:off x="548202" y="344680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지역별 인구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EAAF55-9548-FE13-E1CE-86A36BC19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5" y="3784904"/>
            <a:ext cx="4246338" cy="23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45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ADFD-AE14-7CDC-CC57-38ADDA780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3945EB2-436E-EC59-5E0D-4BB7F1857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4" y="3784904"/>
            <a:ext cx="4246338" cy="2359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E892C-44E8-C6DE-EEA5-2A87C7A5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5" y="1069918"/>
            <a:ext cx="4246338" cy="23590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B872E1-2BDE-6592-3B83-46C298925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4" y="1069919"/>
            <a:ext cx="4246338" cy="2359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C634D-8E14-69C2-9592-81E6B24DD41B}"/>
              </a:ext>
            </a:extLst>
          </p:cNvPr>
          <p:cNvSpPr txBox="1"/>
          <p:nvPr/>
        </p:nvSpPr>
        <p:spPr>
          <a:xfrm>
            <a:off x="548202" y="344680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지역별 인구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F66CAE-66C0-07E8-68B3-A005F7397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5" y="3784904"/>
            <a:ext cx="4246338" cy="23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90158-5D73-481D-BF5D-3D112A0D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1755C59-8E23-53F8-898E-4C43133B7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5" y="3784904"/>
            <a:ext cx="4246336" cy="2359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3E0A23-107E-65E5-91B6-92C82974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6" y="1069918"/>
            <a:ext cx="4246336" cy="23590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46656B-8E18-3168-431D-79EBF7B0A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85" y="1069919"/>
            <a:ext cx="4246336" cy="2359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B12A8F-13FB-9F77-BB61-764E5616D2ED}"/>
              </a:ext>
            </a:extLst>
          </p:cNvPr>
          <p:cNvSpPr txBox="1"/>
          <p:nvPr/>
        </p:nvSpPr>
        <p:spPr>
          <a:xfrm>
            <a:off x="548202" y="344680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지역별 인구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EB394E-029D-84E1-E886-E6356D6CD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886" y="3784904"/>
            <a:ext cx="4246336" cy="23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7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51F4D-D6D0-DBC9-03F2-EC5BBE57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62C8B3-0E55-5E71-E064-88C494353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2" y="1270177"/>
            <a:ext cx="5302514" cy="4242011"/>
          </a:xfrm>
          <a:prstGeom prst="rect">
            <a:avLst/>
          </a:prstGeom>
        </p:spPr>
      </p:pic>
      <p:pic>
        <p:nvPicPr>
          <p:cNvPr id="3" name="그림 2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C74A6A-39B7-5909-C14C-23043A60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2" y="1413279"/>
            <a:ext cx="5183282" cy="4031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35DC2-2211-7FF3-9321-4C588AD9D5CA}"/>
              </a:ext>
            </a:extLst>
          </p:cNvPr>
          <p:cNvSpPr txBox="1"/>
          <p:nvPr/>
        </p:nvSpPr>
        <p:spPr>
          <a:xfrm>
            <a:off x="548202" y="344680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군집화 </a:t>
            </a:r>
            <a:r>
              <a:rPr lang="en-US" altLang="ko-KR" dirty="0"/>
              <a:t>(</a:t>
            </a:r>
            <a:r>
              <a:rPr lang="en-US" altLang="ko-KR" dirty="0" err="1"/>
              <a:t>kmeans</a:t>
            </a:r>
            <a:r>
              <a:rPr lang="en-US" altLang="ko-KR" dirty="0"/>
              <a:t>=3)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1227A-0E4A-FC28-30CC-DD52625CCE0D}"/>
              </a:ext>
            </a:extLst>
          </p:cNvPr>
          <p:cNvSpPr txBox="1"/>
          <p:nvPr/>
        </p:nvSpPr>
        <p:spPr>
          <a:xfrm>
            <a:off x="750844" y="90084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기본 피처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E9EFF-6E43-E829-EA85-AB8026CA42B4}"/>
              </a:ext>
            </a:extLst>
          </p:cNvPr>
          <p:cNvSpPr txBox="1"/>
          <p:nvPr/>
        </p:nvSpPr>
        <p:spPr>
          <a:xfrm>
            <a:off x="6439885" y="900845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</a:t>
            </a:r>
            <a:r>
              <a:rPr lang="ko-KR" altLang="en-US" dirty="0"/>
              <a:t> 도로율</a:t>
            </a:r>
            <a:r>
              <a:rPr lang="en-US" altLang="ko-KR" dirty="0"/>
              <a:t>, </a:t>
            </a:r>
            <a:r>
              <a:rPr lang="ko-KR" altLang="en-US" dirty="0"/>
              <a:t>인구밀도 피처 추가</a:t>
            </a:r>
          </a:p>
        </p:txBody>
      </p:sp>
    </p:spTree>
    <p:extLst>
      <p:ext uri="{BB962C8B-B14F-4D97-AF65-F5344CB8AC3E}">
        <p14:creationId xmlns:p14="http://schemas.microsoft.com/office/powerpoint/2010/main" val="28873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58345-5920-B7B7-FB15-BF18EDD1C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95CE21-AB5F-57DC-9384-9EE0BDF7C1AC}"/>
              </a:ext>
            </a:extLst>
          </p:cNvPr>
          <p:cNvSpPr txBox="1"/>
          <p:nvPr/>
        </p:nvSpPr>
        <p:spPr>
          <a:xfrm>
            <a:off x="548202" y="344680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B369B-E832-1DBF-7BC7-4FC62A064FED}"/>
              </a:ext>
            </a:extLst>
          </p:cNvPr>
          <p:cNvSpPr txBox="1"/>
          <p:nvPr/>
        </p:nvSpPr>
        <p:spPr>
          <a:xfrm>
            <a:off x="750844" y="900845"/>
            <a:ext cx="853060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2) </a:t>
            </a:r>
            <a:r>
              <a:rPr lang="ko-KR" altLang="en-US" dirty="0"/>
              <a:t>충청북도 주민등록인구통계 </a:t>
            </a:r>
            <a:r>
              <a:rPr lang="en-US" altLang="ko-KR" dirty="0"/>
              <a:t>(2015.12~2025.09)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https://www.chungbuk.go.kr/stat/selectBbsNttList.do?bbsNo=181&amp;key=1406</a:t>
            </a:r>
            <a:endParaRPr lang="ko-KR" altLang="en-US" dirty="0"/>
          </a:p>
        </p:txBody>
      </p:sp>
      <p:pic>
        <p:nvPicPr>
          <p:cNvPr id="5" name="그림 4" descr="텍스트, 소프트웨어, 컴퓨터 아이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BA6AD5-CC86-3E07-9DCF-8C599C81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11421" r="8435"/>
          <a:stretch>
            <a:fillRect/>
          </a:stretch>
        </p:blipFill>
        <p:spPr>
          <a:xfrm>
            <a:off x="1020352" y="1957468"/>
            <a:ext cx="3339893" cy="24767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F917E-D330-4242-B24E-D0399C7A6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71" y="1957468"/>
            <a:ext cx="3013174" cy="38315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E00C13-29BC-057F-10C7-15771784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99" y="1960628"/>
            <a:ext cx="4200433" cy="14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7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3C608-B18B-4346-6165-FBD8605E8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04C081-530D-F62B-812F-682FAA524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0177"/>
            <a:ext cx="5367272" cy="4174545"/>
          </a:xfrm>
          <a:prstGeom prst="rect">
            <a:avLst/>
          </a:prstGeom>
        </p:spPr>
      </p:pic>
      <p:pic>
        <p:nvPicPr>
          <p:cNvPr id="11" name="그림 10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6CB36D-AD41-550D-9B70-9E4717354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2" y="1270178"/>
            <a:ext cx="5367270" cy="417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6A5A66-7410-7D24-6506-DA0CD9BFE32F}"/>
              </a:ext>
            </a:extLst>
          </p:cNvPr>
          <p:cNvSpPr txBox="1"/>
          <p:nvPr/>
        </p:nvSpPr>
        <p:spPr>
          <a:xfrm>
            <a:off x="548202" y="344680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군집화 </a:t>
            </a:r>
            <a:r>
              <a:rPr lang="en-US" altLang="ko-KR" dirty="0"/>
              <a:t>(</a:t>
            </a:r>
            <a:r>
              <a:rPr lang="en-US" altLang="ko-KR" dirty="0" err="1"/>
              <a:t>kmeans</a:t>
            </a:r>
            <a:r>
              <a:rPr lang="en-US" altLang="ko-KR" dirty="0"/>
              <a:t>=3)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02D74-DC59-7454-6452-1AC6B5A02A5B}"/>
              </a:ext>
            </a:extLst>
          </p:cNvPr>
          <p:cNvSpPr txBox="1"/>
          <p:nvPr/>
        </p:nvSpPr>
        <p:spPr>
          <a:xfrm>
            <a:off x="750844" y="900845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유형별 관련된 모든 피처 추가 </a:t>
            </a:r>
            <a:r>
              <a:rPr lang="en-US" altLang="ko-KR" dirty="0"/>
              <a:t>+ </a:t>
            </a:r>
            <a:r>
              <a:rPr lang="ko-KR" altLang="en-US" dirty="0"/>
              <a:t>인구밀도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68800-BF59-63B0-F616-5563B9739CD8}"/>
              </a:ext>
            </a:extLst>
          </p:cNvPr>
          <p:cNvSpPr txBox="1"/>
          <p:nvPr/>
        </p:nvSpPr>
        <p:spPr>
          <a:xfrm>
            <a:off x="6439885" y="90084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4)</a:t>
            </a:r>
            <a:r>
              <a:rPr lang="ko-KR" altLang="en-US" dirty="0"/>
              <a:t> 모든 피처 </a:t>
            </a:r>
            <a:r>
              <a:rPr lang="en-US" altLang="ko-KR" dirty="0"/>
              <a:t>+ </a:t>
            </a:r>
            <a:r>
              <a:rPr lang="ko-KR" altLang="en-US" dirty="0"/>
              <a:t>인구밀도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613AE-F7DC-FFB0-38C4-A4035CAEA14D}"/>
              </a:ext>
            </a:extLst>
          </p:cNvPr>
          <p:cNvSpPr txBox="1"/>
          <p:nvPr/>
        </p:nvSpPr>
        <p:spPr>
          <a:xfrm>
            <a:off x="644893" y="576553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BED9B7A-43AE-46C5-95AF-2C2F14576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45" y="5526447"/>
            <a:ext cx="4989556" cy="98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</a:rPr>
              <a:t>* </a:t>
            </a:r>
            <a:r>
              <a:rPr lang="ko-KR" altLang="ko-KR" sz="1000" dirty="0">
                <a:latin typeface="Arial" panose="020B0604020202020204" pitchFamily="34" charset="0"/>
              </a:rPr>
              <a:t>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공장용지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도로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철도용지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주차장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주유소용지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창고용지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학교용지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수도용지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공원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체육용지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유원지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종교용지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 err="1">
                <a:latin typeface="Arial" panose="020B0604020202020204" pitchFamily="34" charset="0"/>
              </a:rPr>
              <a:t>잡종지</a:t>
            </a:r>
            <a:r>
              <a:rPr lang="ko-KR" altLang="ko-KR" sz="1000" dirty="0">
                <a:latin typeface="Arial" panose="020B0604020202020204" pitchFamily="34" charset="0"/>
              </a:rPr>
              <a:t>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답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latin typeface="Arial" panose="020B0604020202020204" pitchFamily="34" charset="0"/>
              </a:rPr>
              <a:t>전 면적</a:t>
            </a:r>
            <a:r>
              <a:rPr lang="ko-KR" altLang="ko-KR" sz="1000" dirty="0">
                <a:latin typeface="Arial" panose="020B0604020202020204" pitchFamily="34" charset="0"/>
              </a:rPr>
              <a:t>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과수원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목장용지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임야 면적(㎡)</a:t>
            </a:r>
          </a:p>
        </p:txBody>
      </p:sp>
    </p:spTree>
    <p:extLst>
      <p:ext uri="{BB962C8B-B14F-4D97-AF65-F5344CB8AC3E}">
        <p14:creationId xmlns:p14="http://schemas.microsoft.com/office/powerpoint/2010/main" val="182493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5A285-0DD3-6CB4-4EAD-E06A67EE5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A7DDF9-BF09-D76F-7315-BDE0F597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92" y="4134616"/>
            <a:ext cx="3368840" cy="2620209"/>
          </a:xfrm>
          <a:prstGeom prst="rect">
            <a:avLst/>
          </a:prstGeom>
        </p:spPr>
      </p:pic>
      <p:pic>
        <p:nvPicPr>
          <p:cNvPr id="3" name="그림 2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9A9103-9FB4-B8B2-4F6C-015B2246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92" y="1392292"/>
            <a:ext cx="3368840" cy="2620209"/>
          </a:xfrm>
          <a:prstGeom prst="rect">
            <a:avLst/>
          </a:prstGeom>
        </p:spPr>
      </p:pic>
      <p:pic>
        <p:nvPicPr>
          <p:cNvPr id="14" name="그림 13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D2F7A9-F650-9130-4327-306A4E936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0" y="4134616"/>
            <a:ext cx="3368840" cy="2620209"/>
          </a:xfrm>
          <a:prstGeom prst="rect">
            <a:avLst/>
          </a:prstGeom>
        </p:spPr>
      </p:pic>
      <p:pic>
        <p:nvPicPr>
          <p:cNvPr id="11" name="그림 10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423995-3567-8439-DDBE-87B6BC7EB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0" y="1392292"/>
            <a:ext cx="3368840" cy="2620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DD5F1-26DB-4A15-9439-6259837C00CF}"/>
              </a:ext>
            </a:extLst>
          </p:cNvPr>
          <p:cNvSpPr txBox="1"/>
          <p:nvPr/>
        </p:nvSpPr>
        <p:spPr>
          <a:xfrm>
            <a:off x="548202" y="344680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군집화 </a:t>
            </a:r>
            <a:r>
              <a:rPr lang="en-US" altLang="ko-KR" dirty="0"/>
              <a:t>(</a:t>
            </a:r>
            <a:r>
              <a:rPr lang="en-US" altLang="ko-KR" dirty="0" err="1"/>
              <a:t>kmeans</a:t>
            </a:r>
            <a:r>
              <a:rPr lang="en-US" altLang="ko-KR" dirty="0"/>
              <a:t>=3) </a:t>
            </a:r>
            <a:r>
              <a:rPr lang="ko-KR" altLang="en-US" dirty="0"/>
              <a:t>연도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3C774-D4E1-D523-8550-9B1DCBA78CD7}"/>
              </a:ext>
            </a:extLst>
          </p:cNvPr>
          <p:cNvSpPr txBox="1"/>
          <p:nvPr/>
        </p:nvSpPr>
        <p:spPr>
          <a:xfrm>
            <a:off x="871560" y="90084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기본 피처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9A20B-0889-9017-835E-C426E0510DB0}"/>
              </a:ext>
            </a:extLst>
          </p:cNvPr>
          <p:cNvSpPr txBox="1"/>
          <p:nvPr/>
        </p:nvSpPr>
        <p:spPr>
          <a:xfrm>
            <a:off x="6423140" y="900845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</a:t>
            </a:r>
            <a:r>
              <a:rPr lang="ko-KR" altLang="en-US" dirty="0"/>
              <a:t> 도로율</a:t>
            </a:r>
            <a:r>
              <a:rPr lang="en-US" altLang="ko-KR" dirty="0"/>
              <a:t>, </a:t>
            </a:r>
            <a:r>
              <a:rPr lang="ko-KR" altLang="en-US" dirty="0"/>
              <a:t>인구밀도 피처 추가</a:t>
            </a:r>
          </a:p>
        </p:txBody>
      </p:sp>
    </p:spTree>
    <p:extLst>
      <p:ext uri="{BB962C8B-B14F-4D97-AF65-F5344CB8AC3E}">
        <p14:creationId xmlns:p14="http://schemas.microsoft.com/office/powerpoint/2010/main" val="2295104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79158-2236-5A7C-8041-C2E2DCA04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F4F2AE-0908-1A14-8277-AB7553E7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99" y="4071656"/>
            <a:ext cx="3231559" cy="2513435"/>
          </a:xfrm>
          <a:prstGeom prst="rect">
            <a:avLst/>
          </a:prstGeom>
        </p:spPr>
      </p:pic>
      <p:pic>
        <p:nvPicPr>
          <p:cNvPr id="3" name="그림 2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4ADA01-38F7-3BAD-BAAF-1E406C335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99" y="1391727"/>
            <a:ext cx="3231559" cy="2513435"/>
          </a:xfrm>
          <a:prstGeom prst="rect">
            <a:avLst/>
          </a:prstGeom>
        </p:spPr>
      </p:pic>
      <p:pic>
        <p:nvPicPr>
          <p:cNvPr id="46" name="그림 45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473237-C034-9F40-AB2F-EAF6DB029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0" y="3978526"/>
            <a:ext cx="3374435" cy="2624561"/>
          </a:xfrm>
          <a:prstGeom prst="rect">
            <a:avLst/>
          </a:prstGeom>
        </p:spPr>
      </p:pic>
      <p:pic>
        <p:nvPicPr>
          <p:cNvPr id="44" name="그림 43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37EB1E-F55A-5ED2-5690-CB8116262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0" y="1276630"/>
            <a:ext cx="3374435" cy="2624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25CC3A-4B9C-A0F5-27CC-7F0C137217AF}"/>
              </a:ext>
            </a:extLst>
          </p:cNvPr>
          <p:cNvSpPr txBox="1"/>
          <p:nvPr/>
        </p:nvSpPr>
        <p:spPr>
          <a:xfrm>
            <a:off x="548202" y="344680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군집화 </a:t>
            </a:r>
            <a:r>
              <a:rPr lang="en-US" altLang="ko-KR" dirty="0"/>
              <a:t>(</a:t>
            </a:r>
            <a:r>
              <a:rPr lang="en-US" altLang="ko-KR" dirty="0" err="1"/>
              <a:t>kmeans</a:t>
            </a:r>
            <a:r>
              <a:rPr lang="en-US" altLang="ko-KR" dirty="0"/>
              <a:t>=3) </a:t>
            </a:r>
            <a:r>
              <a:rPr lang="ko-KR" altLang="en-US" dirty="0"/>
              <a:t>연도 비교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D6D06D-1BD0-C9EF-FDA4-09DA01079BEB}"/>
              </a:ext>
            </a:extLst>
          </p:cNvPr>
          <p:cNvSpPr txBox="1"/>
          <p:nvPr/>
        </p:nvSpPr>
        <p:spPr>
          <a:xfrm>
            <a:off x="692741" y="900845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유형별 관련된 모든 피처 추가 </a:t>
            </a:r>
            <a:r>
              <a:rPr lang="en-US" altLang="ko-KR" dirty="0"/>
              <a:t>+ </a:t>
            </a:r>
            <a:r>
              <a:rPr lang="ko-KR" altLang="en-US" dirty="0"/>
              <a:t>인구밀도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6922F4-EDDA-FD70-8F81-5DAD232130AA}"/>
              </a:ext>
            </a:extLst>
          </p:cNvPr>
          <p:cNvSpPr txBox="1"/>
          <p:nvPr/>
        </p:nvSpPr>
        <p:spPr>
          <a:xfrm>
            <a:off x="6811360" y="90084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4)</a:t>
            </a:r>
            <a:r>
              <a:rPr lang="ko-KR" altLang="en-US" dirty="0"/>
              <a:t> 모든 피처 </a:t>
            </a:r>
            <a:r>
              <a:rPr lang="en-US" altLang="ko-KR" dirty="0"/>
              <a:t>+ </a:t>
            </a:r>
            <a:r>
              <a:rPr lang="ko-KR" altLang="en-US" dirty="0"/>
              <a:t>인구밀도</a:t>
            </a:r>
          </a:p>
        </p:txBody>
      </p:sp>
    </p:spTree>
    <p:extLst>
      <p:ext uri="{BB962C8B-B14F-4D97-AF65-F5344CB8AC3E}">
        <p14:creationId xmlns:p14="http://schemas.microsoft.com/office/powerpoint/2010/main" val="1953792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1CA7-22B4-21E8-FA27-61DF3DA6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B8A60-A38B-654B-AEFD-6F34F49ED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2" y="1259115"/>
            <a:ext cx="5355772" cy="4165601"/>
          </a:xfrm>
          <a:prstGeom prst="rect">
            <a:avLst/>
          </a:prstGeom>
        </p:spPr>
      </p:pic>
      <p:pic>
        <p:nvPicPr>
          <p:cNvPr id="5" name="그림 4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11F0B9-A3FD-C6F4-F01B-5C3A8E0B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2" y="1413280"/>
            <a:ext cx="5183282" cy="4031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A712B-CE91-3C9F-B24D-DB37DD4BC3B3}"/>
              </a:ext>
            </a:extLst>
          </p:cNvPr>
          <p:cNvSpPr txBox="1"/>
          <p:nvPr/>
        </p:nvSpPr>
        <p:spPr>
          <a:xfrm>
            <a:off x="548202" y="344680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 </a:t>
            </a:r>
            <a:r>
              <a:rPr lang="ko-KR" altLang="en-US" dirty="0"/>
              <a:t>군집화 </a:t>
            </a:r>
            <a:r>
              <a:rPr lang="en-US" altLang="ko-KR" dirty="0"/>
              <a:t>(</a:t>
            </a:r>
            <a:r>
              <a:rPr lang="en-US" altLang="ko-KR" dirty="0" err="1"/>
              <a:t>kmeans</a:t>
            </a:r>
            <a:r>
              <a:rPr lang="en-US" altLang="ko-KR" dirty="0"/>
              <a:t>=2)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D94B5-5988-E9A7-C406-A58F304C15E6}"/>
              </a:ext>
            </a:extLst>
          </p:cNvPr>
          <p:cNvSpPr txBox="1"/>
          <p:nvPr/>
        </p:nvSpPr>
        <p:spPr>
          <a:xfrm>
            <a:off x="750844" y="90084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기본 피처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DBBCA-4F4C-228B-0FFA-BE21421C8DB6}"/>
              </a:ext>
            </a:extLst>
          </p:cNvPr>
          <p:cNvSpPr txBox="1"/>
          <p:nvPr/>
        </p:nvSpPr>
        <p:spPr>
          <a:xfrm>
            <a:off x="6439885" y="900845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</a:t>
            </a:r>
            <a:r>
              <a:rPr lang="ko-KR" altLang="en-US" dirty="0"/>
              <a:t> 도로율</a:t>
            </a:r>
            <a:r>
              <a:rPr lang="en-US" altLang="ko-KR" dirty="0"/>
              <a:t>, </a:t>
            </a:r>
            <a:r>
              <a:rPr lang="ko-KR" altLang="en-US" dirty="0"/>
              <a:t>인구밀도 피처 추가</a:t>
            </a:r>
          </a:p>
        </p:txBody>
      </p:sp>
    </p:spTree>
    <p:extLst>
      <p:ext uri="{BB962C8B-B14F-4D97-AF65-F5344CB8AC3E}">
        <p14:creationId xmlns:p14="http://schemas.microsoft.com/office/powerpoint/2010/main" val="2486316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63679-BCBE-AFD6-7E6B-361DDBCD3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546C8C-741A-D5D5-F206-7F545D619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9" y="1270178"/>
            <a:ext cx="5367270" cy="4174544"/>
          </a:xfrm>
          <a:prstGeom prst="rect">
            <a:avLst/>
          </a:prstGeom>
        </p:spPr>
      </p:pic>
      <p:pic>
        <p:nvPicPr>
          <p:cNvPr id="4" name="그림 3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EE2090-B85A-0B92-6031-BFA0105C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0178"/>
            <a:ext cx="5367270" cy="417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95964-A55D-F12D-F60B-D98DA29FCDEE}"/>
              </a:ext>
            </a:extLst>
          </p:cNvPr>
          <p:cNvSpPr txBox="1"/>
          <p:nvPr/>
        </p:nvSpPr>
        <p:spPr>
          <a:xfrm>
            <a:off x="548202" y="344680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 </a:t>
            </a:r>
            <a:r>
              <a:rPr lang="ko-KR" altLang="en-US" dirty="0"/>
              <a:t>군집화 </a:t>
            </a:r>
            <a:r>
              <a:rPr lang="en-US" altLang="ko-KR" dirty="0"/>
              <a:t>(</a:t>
            </a:r>
            <a:r>
              <a:rPr lang="en-US" altLang="ko-KR" dirty="0" err="1"/>
              <a:t>kmeans</a:t>
            </a:r>
            <a:r>
              <a:rPr lang="en-US" altLang="ko-KR" dirty="0"/>
              <a:t>=2)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1F46E-EAC0-E867-4737-15A2D0ADFC91}"/>
              </a:ext>
            </a:extLst>
          </p:cNvPr>
          <p:cNvSpPr txBox="1"/>
          <p:nvPr/>
        </p:nvSpPr>
        <p:spPr>
          <a:xfrm>
            <a:off x="750844" y="900845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유형별 관련된 모든 피처 추가 </a:t>
            </a:r>
            <a:r>
              <a:rPr lang="en-US" altLang="ko-KR" dirty="0"/>
              <a:t>+ </a:t>
            </a:r>
            <a:r>
              <a:rPr lang="ko-KR" altLang="en-US" dirty="0"/>
              <a:t>인구밀도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1D1550-70E6-5EDC-BA8F-2092FAB32B5A}"/>
              </a:ext>
            </a:extLst>
          </p:cNvPr>
          <p:cNvSpPr txBox="1"/>
          <p:nvPr/>
        </p:nvSpPr>
        <p:spPr>
          <a:xfrm>
            <a:off x="6439885" y="90084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4)</a:t>
            </a:r>
            <a:r>
              <a:rPr lang="ko-KR" altLang="en-US" dirty="0"/>
              <a:t> 모든 피처 </a:t>
            </a:r>
            <a:r>
              <a:rPr lang="en-US" altLang="ko-KR" dirty="0"/>
              <a:t>+ </a:t>
            </a:r>
            <a:r>
              <a:rPr lang="ko-KR" altLang="en-US" dirty="0"/>
              <a:t>인구밀도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7B799-CBDE-4D31-7DF7-5A9C80FA2DDA}"/>
              </a:ext>
            </a:extLst>
          </p:cNvPr>
          <p:cNvSpPr txBox="1"/>
          <p:nvPr/>
        </p:nvSpPr>
        <p:spPr>
          <a:xfrm>
            <a:off x="644893" y="576553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4AC3417-0A01-DE8B-C228-F613EB821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45" y="5526447"/>
            <a:ext cx="4989556" cy="98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</a:rPr>
              <a:t>* </a:t>
            </a:r>
            <a:r>
              <a:rPr lang="ko-KR" altLang="ko-KR" sz="1000" dirty="0">
                <a:latin typeface="Arial" panose="020B0604020202020204" pitchFamily="34" charset="0"/>
              </a:rPr>
              <a:t>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공장용지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도로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철도용지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주차장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주유소용지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창고용지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학교용지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수도용지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공원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체육용지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유원지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종교용지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 err="1">
                <a:latin typeface="Arial" panose="020B0604020202020204" pitchFamily="34" charset="0"/>
              </a:rPr>
              <a:t>잡종지</a:t>
            </a:r>
            <a:r>
              <a:rPr lang="ko-KR" altLang="ko-KR" sz="1000" dirty="0">
                <a:latin typeface="Arial" panose="020B0604020202020204" pitchFamily="34" charset="0"/>
              </a:rPr>
              <a:t>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답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latin typeface="Arial" panose="020B0604020202020204" pitchFamily="34" charset="0"/>
              </a:rPr>
              <a:t>전 면적</a:t>
            </a:r>
            <a:r>
              <a:rPr lang="ko-KR" altLang="ko-KR" sz="1000" dirty="0">
                <a:latin typeface="Arial" panose="020B0604020202020204" pitchFamily="34" charset="0"/>
              </a:rPr>
              <a:t>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과수원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목장용지 면적(㎡)</a:t>
            </a:r>
            <a:r>
              <a:rPr lang="en-US" altLang="ko-KR" sz="1000" dirty="0">
                <a:latin typeface="Arial" panose="020B0604020202020204" pitchFamily="34" charset="0"/>
              </a:rPr>
              <a:t>, </a:t>
            </a:r>
            <a:r>
              <a:rPr lang="ko-KR" altLang="ko-KR" sz="1000" dirty="0">
                <a:latin typeface="Arial" panose="020B0604020202020204" pitchFamily="34" charset="0"/>
              </a:rPr>
              <a:t>임야 면적(㎡)</a:t>
            </a:r>
          </a:p>
        </p:txBody>
      </p:sp>
    </p:spTree>
    <p:extLst>
      <p:ext uri="{BB962C8B-B14F-4D97-AF65-F5344CB8AC3E}">
        <p14:creationId xmlns:p14="http://schemas.microsoft.com/office/powerpoint/2010/main" val="2077264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8C4A7-240B-7CDB-68B8-EFC6B764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A3E53C-E52B-1CE8-8437-8DEF78B7944C}"/>
              </a:ext>
            </a:extLst>
          </p:cNvPr>
          <p:cNvSpPr txBox="1"/>
          <p:nvPr/>
        </p:nvSpPr>
        <p:spPr>
          <a:xfrm>
            <a:off x="548202" y="344680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분류 결과 지도 표시</a:t>
            </a:r>
          </a:p>
        </p:txBody>
      </p:sp>
      <p:pic>
        <p:nvPicPr>
          <p:cNvPr id="4" name="그림 3" descr="지도, 텍스트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788B0-00DC-2E09-92D2-6DA82CD7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91" y="714012"/>
            <a:ext cx="4986418" cy="57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0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원, 스크린샷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2D66B1-B7E6-F256-527B-116E36A09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8" y="1015825"/>
            <a:ext cx="5392092" cy="5392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A8B84-F939-C40C-22EF-67CB5D58AEC2}"/>
              </a:ext>
            </a:extLst>
          </p:cNvPr>
          <p:cNvSpPr txBox="1"/>
          <p:nvPr/>
        </p:nvSpPr>
        <p:spPr>
          <a:xfrm>
            <a:off x="548202" y="344680"/>
            <a:ext cx="583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지역별 구성비 </a:t>
            </a:r>
            <a:r>
              <a:rPr lang="en-US" altLang="ko-KR" dirty="0"/>
              <a:t>(</a:t>
            </a:r>
            <a:r>
              <a:rPr lang="ko-KR" altLang="en-US" dirty="0"/>
              <a:t>임야</a:t>
            </a:r>
            <a:r>
              <a:rPr lang="en-US" altLang="ko-KR" dirty="0"/>
              <a:t>, </a:t>
            </a:r>
            <a:r>
              <a:rPr lang="ko-KR" altLang="en-US" dirty="0"/>
              <a:t>농경지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+</a:t>
            </a:r>
            <a:r>
              <a:rPr lang="ko-KR" altLang="en-US" dirty="0"/>
              <a:t>대</a:t>
            </a:r>
            <a:r>
              <a:rPr lang="en-US" altLang="ko-KR" dirty="0"/>
              <a:t>), </a:t>
            </a:r>
            <a:r>
              <a:rPr lang="ko-KR" altLang="en-US" dirty="0"/>
              <a:t>공장용지</a:t>
            </a:r>
            <a:r>
              <a:rPr lang="en-US" altLang="ko-KR" dirty="0"/>
              <a:t>, </a:t>
            </a:r>
            <a:r>
              <a:rPr lang="ko-KR" altLang="en-US" dirty="0"/>
              <a:t>대지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15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D6247-7ABD-5195-75E3-255A4A319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6A9866-A199-96FD-4A4C-19EF55A07A05}"/>
              </a:ext>
            </a:extLst>
          </p:cNvPr>
          <p:cNvSpPr txBox="1"/>
          <p:nvPr/>
        </p:nvSpPr>
        <p:spPr>
          <a:xfrm>
            <a:off x="548202" y="344680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대지와 공장용지 간 상관분석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C641C7-A0E1-4A7B-3E17-7325B83E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10" y="1457010"/>
            <a:ext cx="5886783" cy="5150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A19D5C-E63F-C1F7-A7EC-DB7A508DC1E9}"/>
              </a:ext>
            </a:extLst>
          </p:cNvPr>
          <p:cNvSpPr txBox="1"/>
          <p:nvPr/>
        </p:nvSpPr>
        <p:spPr>
          <a:xfrm>
            <a:off x="750844" y="90084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46873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D2F63-4E44-DCEA-3841-9913927B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565AA1-A2FC-935D-04F4-4016E1F0C8CF}"/>
              </a:ext>
            </a:extLst>
          </p:cNvPr>
          <p:cNvSpPr txBox="1"/>
          <p:nvPr/>
        </p:nvSpPr>
        <p:spPr>
          <a:xfrm>
            <a:off x="548202" y="344680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대지와 공장용지 간 상관분석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2C9AA-028E-4B26-6D39-1BE41271E799}"/>
              </a:ext>
            </a:extLst>
          </p:cNvPr>
          <p:cNvSpPr txBox="1"/>
          <p:nvPr/>
        </p:nvSpPr>
        <p:spPr>
          <a:xfrm>
            <a:off x="750844" y="900845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연도별</a:t>
            </a:r>
            <a:r>
              <a:rPr lang="en-US" altLang="ko-KR" dirty="0"/>
              <a:t> 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52229-8ABE-4CEA-9374-CA74125CD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7" y="1457011"/>
            <a:ext cx="2118174" cy="1815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EE67CD-EE01-B1BA-7BAA-4659D218A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30" y="1457009"/>
            <a:ext cx="2118174" cy="18155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312372-7629-53CF-03EB-4EDCBA79A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182" y="1457009"/>
            <a:ext cx="2118175" cy="18155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794CAB-C34F-C43A-B43A-8B5CB57E5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35" y="1457010"/>
            <a:ext cx="2118174" cy="18155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B4E80E-1090-81B3-9663-EFB3F5306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487" y="1457010"/>
            <a:ext cx="2118174" cy="1815578"/>
          </a:xfrm>
          <a:prstGeom prst="rect">
            <a:avLst/>
          </a:prstGeom>
        </p:spPr>
      </p:pic>
      <p:pic>
        <p:nvPicPr>
          <p:cNvPr id="17" name="그림 16" descr="텍스트, 스크린샷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6D1B91-989B-A3D3-9819-B6BB45B3C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8" y="3585413"/>
            <a:ext cx="2118174" cy="1815578"/>
          </a:xfrm>
          <a:prstGeom prst="rect">
            <a:avLst/>
          </a:prstGeom>
        </p:spPr>
      </p:pic>
      <p:pic>
        <p:nvPicPr>
          <p:cNvPr id="19" name="그림 18" descr="텍스트, 스크린샷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4133C7-390A-7EFB-0CE7-4F049DD42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29" y="3585411"/>
            <a:ext cx="2118175" cy="18155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B852D0-7FC7-A6B9-B3D0-7DC36990D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82" y="3585411"/>
            <a:ext cx="2118176" cy="18155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8826DDB-354F-94BA-7746-429B652051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36" y="3585411"/>
            <a:ext cx="2118176" cy="18155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8199D4A-FB4A-53D9-20E9-A5C51421DB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22" y="3585411"/>
            <a:ext cx="2118176" cy="18155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9850A61-00D8-399B-6515-58445E360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7" y="5713815"/>
            <a:ext cx="2118176" cy="18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358CA-3707-CD07-523E-897059369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43C35C-9D65-F745-7472-47AE0D575EE6}"/>
              </a:ext>
            </a:extLst>
          </p:cNvPr>
          <p:cNvSpPr txBox="1"/>
          <p:nvPr/>
        </p:nvSpPr>
        <p:spPr>
          <a:xfrm>
            <a:off x="548202" y="344680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상관분석 </a:t>
            </a:r>
            <a:r>
              <a:rPr lang="en-US" altLang="ko-KR" dirty="0"/>
              <a:t>(2025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98B792-AD89-8D6C-55E6-A271637F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2" y="975657"/>
            <a:ext cx="2987488" cy="24533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668F5-1DCD-BFA0-A718-94128947D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51" y="975658"/>
            <a:ext cx="2987489" cy="2453344"/>
          </a:xfrm>
          <a:prstGeom prst="rect">
            <a:avLst/>
          </a:prstGeom>
        </p:spPr>
      </p:pic>
      <p:pic>
        <p:nvPicPr>
          <p:cNvPr id="12" name="그림 11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58F7E1-16A3-F68C-4C7B-6DA174A66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92" y="975657"/>
            <a:ext cx="2987488" cy="2453343"/>
          </a:xfrm>
          <a:prstGeom prst="rect">
            <a:avLst/>
          </a:prstGeom>
        </p:spPr>
      </p:pic>
      <p:pic>
        <p:nvPicPr>
          <p:cNvPr id="16" name="그림 15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AAB1EB-997F-D2ED-6897-DC8770069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2" y="3807891"/>
            <a:ext cx="3070898" cy="25218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303F02-2DF3-2A8F-205A-4FEEDCCCD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51" y="3807892"/>
            <a:ext cx="2987489" cy="2453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C2AB1E-3B59-3170-F329-DC878732C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92" y="3876387"/>
            <a:ext cx="2987490" cy="24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E34D9-9510-5367-7CFF-9E55C511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A1EA3-BBC1-20BF-AD72-C3F9D90FABE4}"/>
              </a:ext>
            </a:extLst>
          </p:cNvPr>
          <p:cNvSpPr txBox="1"/>
          <p:nvPr/>
        </p:nvSpPr>
        <p:spPr>
          <a:xfrm>
            <a:off x="548202" y="34468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상관분석</a:t>
            </a:r>
          </a:p>
        </p:txBody>
      </p:sp>
      <p:pic>
        <p:nvPicPr>
          <p:cNvPr id="7" name="그림 6" descr="텍스트, 스크린샷, 사각형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2D5230-C833-625B-5D75-15C1A4AF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2" y="1319143"/>
            <a:ext cx="5219552" cy="4378216"/>
          </a:xfrm>
          <a:prstGeom prst="rect">
            <a:avLst/>
          </a:prstGeom>
        </p:spPr>
      </p:pic>
      <p:pic>
        <p:nvPicPr>
          <p:cNvPr id="8" name="그림 7" descr="텍스트, 스크린샷, 사각형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C2A625-F524-0C7D-EB1C-52264493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70" y="1319143"/>
            <a:ext cx="5107919" cy="43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5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22519-8C45-461C-658C-B71D6EFA0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D0A6CD-9502-08FB-FFE7-8A0738D51018}"/>
              </a:ext>
            </a:extLst>
          </p:cNvPr>
          <p:cNvSpPr txBox="1"/>
          <p:nvPr/>
        </p:nvSpPr>
        <p:spPr>
          <a:xfrm>
            <a:off x="548202" y="344680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충청북도 토지 이용 변화 추이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~2025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3716C8-7AA9-09FB-E7D8-4AE19C15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2" y="1572597"/>
            <a:ext cx="5707537" cy="3170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92AD2A-FE5A-BD51-7B4A-503C9888D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572597"/>
            <a:ext cx="5707535" cy="31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00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765</Words>
  <Application>Microsoft Office PowerPoint</Application>
  <PresentationFormat>와이드스크린</PresentationFormat>
  <Paragraphs>57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실험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이대종</dc:creator>
  <cp:lastModifiedBy>이대종</cp:lastModifiedBy>
  <cp:revision>63</cp:revision>
  <dcterms:created xsi:type="dcterms:W3CDTF">2025-11-27T16:57:43Z</dcterms:created>
  <dcterms:modified xsi:type="dcterms:W3CDTF">2025-11-29T14:38:34Z</dcterms:modified>
</cp:coreProperties>
</file>